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5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24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0" y="-2377440"/>
            <a:ext cx="6858000" cy="6858000"/>
          </a:xfrm>
          <a:prstGeom prst="ellipse">
            <a:avLst/>
          </a:prstGeom>
          <a:solidFill>
            <a:srgbClr val="10B981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509760" y="-1280160"/>
            <a:ext cx="4572000" cy="4572000"/>
          </a:xfrm>
          <a:prstGeom prst="ellipse">
            <a:avLst/>
          </a:prstGeom>
          <a:solidFill>
            <a:srgbClr val="2DD4BF">
              <a:alpha val="16000"/>
            </a:srgbClr>
          </a:solidFill>
          <a:ln/>
        </p:spPr>
      </p:sp>
      <p:pic>
        <p:nvPicPr>
          <p:cNvPr id="4" name="Image 0" descr="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207008"/>
            <a:ext cx="86868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10512" y="1207008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AcademixPro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822960" y="2468880"/>
            <a:ext cx="8595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complete management platform for modern sports academies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22960" y="411480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Players · Coaching · Billing · Payments · Accounting — one bilingual, multi-tenant system.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4983480"/>
            <a:ext cx="3200400" cy="566928"/>
          </a:xfrm>
          <a:prstGeom prst="roundRect">
            <a:avLst>
              <a:gd name="adj" fmla="val 50000"/>
            </a:avLst>
          </a:prstGeom>
          <a:solidFill>
            <a:srgbClr val="1B2840"/>
          </a:solidFill>
          <a:ln w="12700">
            <a:solidFill>
              <a:srgbClr val="10B981"/>
            </a:solidFill>
            <a:prstDash val="solid"/>
          </a:ln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051560" y="5202936"/>
            <a:ext cx="128016" cy="128016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10" name="Text 7"/>
          <p:cNvSpPr/>
          <p:nvPr/>
        </p:nvSpPr>
        <p:spPr>
          <a:xfrm>
            <a:off x="1325880" y="4983480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 ·  academixpro.ae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22960" y="63550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&amp; Partner Overview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&amp; 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Live today — scaling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9202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88720" y="2240280"/>
            <a:ext cx="292608" cy="292608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6" name="Text 4"/>
          <p:cNvSpPr/>
          <p:nvPr/>
        </p:nvSpPr>
        <p:spPr>
          <a:xfrm>
            <a:off x="1600200" y="21945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Shipped &amp; live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234440" y="2834640"/>
            <a:ext cx="28346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ERP across all modules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&amp; super-admin portals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payments (sandbox proven)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billing + accounting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RLS · bilingual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434840" y="19202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00600" y="2240280"/>
            <a:ext cx="292608" cy="292608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10" name="Text 8"/>
          <p:cNvSpPr/>
          <p:nvPr/>
        </p:nvSpPr>
        <p:spPr>
          <a:xfrm>
            <a:off x="5212080" y="21945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Hardening now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4846320" y="2834640"/>
            <a:ext cx="28346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gateway verification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lockdown pass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Feature-entitlement enforcement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pricing finalisation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46720" y="19202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412480" y="2240280"/>
            <a:ext cx="292608" cy="292608"/>
          </a:xfrm>
          <a:prstGeom prst="ellipse">
            <a:avLst/>
          </a:prstGeom>
          <a:solidFill>
            <a:srgbClr val="E5B567"/>
          </a:solidFill>
          <a:ln/>
        </p:spPr>
      </p:sp>
      <p:sp>
        <p:nvSpPr>
          <p:cNvPr id="14" name="Text 12"/>
          <p:cNvSpPr/>
          <p:nvPr/>
        </p:nvSpPr>
        <p:spPr>
          <a:xfrm>
            <a:off x="8823960" y="219456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Next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8458200" y="2834640"/>
            <a:ext cx="28346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iOS &amp; Android apps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analytics tier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dunning &amp; reminders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access for partners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194560"/>
            <a:ext cx="6858000" cy="6858000"/>
          </a:xfrm>
          <a:prstGeom prst="ellipse">
            <a:avLst/>
          </a:prstGeom>
          <a:solidFill>
            <a:srgbClr val="10B981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-914400"/>
            <a:ext cx="4206240" cy="4206240"/>
          </a:xfrm>
          <a:prstGeom prst="ellipse">
            <a:avLst/>
          </a:prstGeom>
          <a:solidFill>
            <a:srgbClr val="2DD4BF">
              <a:alpha val="18000"/>
            </a:srgbClr>
          </a:solidFill>
          <a:ln/>
        </p:spPr>
      </p:sp>
      <p:pic>
        <p:nvPicPr>
          <p:cNvPr id="4" name="Image 0" descr="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417320"/>
            <a:ext cx="914400" cy="914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74520" y="141732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AcademixPro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822960" y="2743200"/>
            <a:ext cx="9601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Run the whole academy from one place.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22960" y="416052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it live, or let's talk about bringing your academies on board.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4937760"/>
            <a:ext cx="2743200" cy="640080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22960" y="493776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E17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academixpro.ae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63093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(EN / AR)  ·  Multi-tenant  ·  Live in production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Academies run on spreadsheets, WhatsApp, and paper.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14884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43000" y="2514600"/>
            <a:ext cx="914400" cy="91440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888" y="276148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31720" y="244144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Fragmented records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2331720" y="2898648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Player, coach, and attendance data scattered across notebooks and chat groups.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22960" y="411480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1143000" y="4480560"/>
            <a:ext cx="914400" cy="91440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888" y="4727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331720" y="44074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Leaky billing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2331720" y="4864608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Fees tracked by hand — missed invoices, no clear picture of who owes what.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309360" y="214884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629400" y="2514600"/>
            <a:ext cx="914400" cy="91440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88" y="276148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818120" y="244144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 visibility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7818120" y="2898648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can't see revenue, utilisation, or growth across branches.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09360" y="411480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480560"/>
            <a:ext cx="914400" cy="91440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288" y="4727448"/>
            <a:ext cx="420624" cy="42062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818120" y="44074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Not built for the region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818120" y="4864608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tools are bilingual (Arabic/English) or tuned to how Gulf academies operate.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3291840"/>
            <a:ext cx="6400800" cy="6400800"/>
          </a:xfrm>
          <a:prstGeom prst="ellipse">
            <a:avLst/>
          </a:prstGeom>
          <a:solidFill>
            <a:srgbClr val="2DD4BF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9144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One platform that runs the entire academy.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AcademixPro replaces the patchwork with a single, bilingual system — from a player's first trial to month-end financials — with each academy fully isolated and secure.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3200400"/>
            <a:ext cx="2468880" cy="2194560"/>
          </a:xfrm>
          <a:prstGeom prst="roundRect">
            <a:avLst>
              <a:gd name="adj" fmla="val 5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0B98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12+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1005840" y="4526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modules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566160" y="3200400"/>
            <a:ext cx="2468880" cy="2194560"/>
          </a:xfrm>
          <a:prstGeom prst="roundRect">
            <a:avLst>
              <a:gd name="adj" fmla="val 5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6616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0B98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3749040" y="4526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languages · full RTL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309360" y="3200400"/>
            <a:ext cx="2468880" cy="2194560"/>
          </a:xfrm>
          <a:prstGeom prst="roundRect">
            <a:avLst>
              <a:gd name="adj" fmla="val 5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0936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0B98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4+1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6492240" y="4526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gateways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9052560" y="3200400"/>
            <a:ext cx="2468880" cy="2194560"/>
          </a:xfrm>
          <a:prstGeom prst="roundRect">
            <a:avLst>
              <a:gd name="adj" fmla="val 5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052560" y="35204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0B98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100%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9235440" y="4526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tenant-isolated (RLS)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Everything an academy needs, in one place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920240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15568" y="2231136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59736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15568" y="3218688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Players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15568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Profiles, multi-sport, media, performance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666744" y="1920240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959352" y="2231136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952" y="2459736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959352" y="3218688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Coaches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3959352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Profiles, salary, sessions, certifications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510528" y="1920240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803136" y="2231136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736" y="2459736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803136" y="3218688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Attendance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6803136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punch-cards &amp; session boards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9354312" y="1920240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646920" y="2231136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5520" y="2459736"/>
            <a:ext cx="411480" cy="4114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646920" y="3218688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Camps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9646920" y="356616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 camp cards &amp; enrollment billing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822960" y="4142232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115568" y="4453128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4168" y="4681728"/>
            <a:ext cx="411480" cy="41148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115568" y="54406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Tournaments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115568" y="578815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 with dates &amp; times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3666744" y="4142232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3959352" y="4453128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7952" y="4681728"/>
            <a:ext cx="411480" cy="41148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959352" y="54406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Billing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3959352" y="578815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Invoices, parent portal, send &amp; track</a:t>
            </a:r>
            <a:endParaRPr lang="en-US" sz="1100" dirty="0"/>
          </a:p>
        </p:txBody>
      </p:sp>
      <p:sp>
        <p:nvSpPr>
          <p:cNvPr id="34" name="Shape 26"/>
          <p:cNvSpPr/>
          <p:nvPr/>
        </p:nvSpPr>
        <p:spPr>
          <a:xfrm>
            <a:off x="6510528" y="4142232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35" name="Shape 27"/>
          <p:cNvSpPr/>
          <p:nvPr/>
        </p:nvSpPr>
        <p:spPr>
          <a:xfrm>
            <a:off x="6803136" y="4453128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1736" y="4681728"/>
            <a:ext cx="411480" cy="411480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803136" y="54406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Store</a:t>
            </a:r>
            <a:endParaRPr lang="en-US" sz="1600" dirty="0"/>
          </a:p>
        </p:txBody>
      </p:sp>
      <p:sp>
        <p:nvSpPr>
          <p:cNvPr id="38" name="Text 29"/>
          <p:cNvSpPr/>
          <p:nvPr/>
        </p:nvSpPr>
        <p:spPr>
          <a:xfrm>
            <a:off x="6803136" y="578815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Merchandise sales into accounting</a:t>
            </a:r>
            <a:endParaRPr lang="en-US" sz="1100" dirty="0"/>
          </a:p>
        </p:txBody>
      </p:sp>
      <p:sp>
        <p:nvSpPr>
          <p:cNvPr id="39" name="Shape 30"/>
          <p:cNvSpPr/>
          <p:nvPr/>
        </p:nvSpPr>
        <p:spPr>
          <a:xfrm>
            <a:off x="9354312" y="4142232"/>
            <a:ext cx="269748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40" name="Shape 31"/>
          <p:cNvSpPr/>
          <p:nvPr/>
        </p:nvSpPr>
        <p:spPr>
          <a:xfrm>
            <a:off x="9646920" y="4453128"/>
            <a:ext cx="868680" cy="86868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4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5520" y="4681728"/>
            <a:ext cx="411480" cy="411480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646920" y="54406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Accounting</a:t>
            </a:r>
            <a:endParaRPr lang="en-US" sz="1600" dirty="0"/>
          </a:p>
        </p:txBody>
      </p:sp>
      <p:sp>
        <p:nvSpPr>
          <p:cNvPr id="43" name="Text 33"/>
          <p:cNvSpPr/>
          <p:nvPr/>
        </p:nvSpPr>
        <p:spPr>
          <a:xfrm>
            <a:off x="9646920" y="578815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P&amp;L, payroll, exports, drill-downs</a:t>
            </a:r>
            <a:endParaRPr lang="en-US" sz="1100" dirty="0"/>
          </a:p>
        </p:txBody>
      </p:sp>
      <p:sp>
        <p:nvSpPr>
          <p:cNvPr id="44" name="Text 34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3108960"/>
            <a:ext cx="5943600" cy="5943600"/>
          </a:xfrm>
          <a:prstGeom prst="ellipse">
            <a:avLst/>
          </a:prstGeom>
          <a:solidFill>
            <a:srgbClr val="10B981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&amp; PAYMENTS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914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Two money flows, cleanly separated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5120640" cy="2743200"/>
          </a:xfrm>
          <a:prstGeom prst="roundRect">
            <a:avLst>
              <a:gd name="adj" fmla="val 4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188720" y="2286000"/>
            <a:ext cx="868680" cy="868680"/>
          </a:xfrm>
          <a:prstGeom prst="ellipse">
            <a:avLst/>
          </a:prstGeom>
          <a:solidFill>
            <a:srgbClr val="10311F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251460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240280" y="23774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Parents → Academy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234440" y="3337560"/>
            <a:ext cx="4434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Fees settle directly into each academy's own gateway. The academy is the merchant — no funds held in between.</a:t>
            </a:r>
            <a:endParaRPr lang="en-US" sz="13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4370832"/>
            <a:ext cx="201168" cy="2011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08760" y="431596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· proven end-to-end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309360" y="1965960"/>
            <a:ext cx="5120640" cy="2743200"/>
          </a:xfrm>
          <a:prstGeom prst="roundRect">
            <a:avLst>
              <a:gd name="adj" fmla="val 4000"/>
            </a:avLst>
          </a:prstGeom>
          <a:solidFill>
            <a:srgbClr val="1B2840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75120" y="2286000"/>
            <a:ext cx="868680" cy="868680"/>
          </a:xfrm>
          <a:prstGeom prst="ellipse">
            <a:avLst/>
          </a:prstGeom>
          <a:solidFill>
            <a:srgbClr val="10311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720" y="2514600"/>
            <a:ext cx="411480" cy="4114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726680" y="23774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Academy → Platform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6720840" y="3337560"/>
            <a:ext cx="4434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billing into your company's gateway — auto-invoiced, paid online, reflected in accounting.</a:t>
            </a:r>
            <a:endParaRPr lang="en-US" sz="13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4370832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995160" y="431596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· proven end-to-end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822960" y="50292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Provider-agnostic:  </a:t>
            </a:r>
            <a:r>
              <a:rPr lang="en-US" sz="135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PayTabs · Checkout.com · Tabby · Tamara · Sandbox — credentials encrypted (AES-256-GCM) per academy.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&amp; TRUST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Built multi-tenant, bilingual, and secure from day one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1051560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97280" y="2066544"/>
            <a:ext cx="548640" cy="54864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584" y="2212848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1993392"/>
            <a:ext cx="31089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True multi-tenancy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4937760" y="1993392"/>
            <a:ext cx="6217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platform, many academies — each tenant's data isolated at the database level via PostgreSQL Row-Level Security.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22960" y="2953512"/>
            <a:ext cx="1051560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1097280" y="3145536"/>
            <a:ext cx="548640" cy="54864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584" y="3291840"/>
            <a:ext cx="256032" cy="2560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74520" y="3072384"/>
            <a:ext cx="31089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Bilingual &amp; RTL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4937760" y="3072384"/>
            <a:ext cx="6217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English/Arabic with right-to-left layouts throughout — not bolted on, designed in.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22960" y="4032504"/>
            <a:ext cx="1051560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1097280" y="4224528"/>
            <a:ext cx="548640" cy="54864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584" y="4370832"/>
            <a:ext cx="256032" cy="2560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4151376"/>
            <a:ext cx="31089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Security-first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4937760" y="4151376"/>
            <a:ext cx="6217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auth with MFA, role-based access, rate-limiting, encrypted payment credentials, feature entitlements.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822960" y="5111496"/>
            <a:ext cx="1051560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097280" y="5303520"/>
            <a:ext cx="548640" cy="548640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584" y="5449824"/>
            <a:ext cx="256032" cy="2560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74520" y="5230368"/>
            <a:ext cx="31089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Cloud-deployed &amp; live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4937760" y="5230368"/>
            <a:ext cx="6217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in production on a hardened container stack with automated migrations and HTTPS.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 &amp; FEATURES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EEF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Tiered plans that grow with each academy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691640"/>
          <a:ext cx="10515600" cy="914400"/>
        </p:xfrm>
        <a:graphic>
          <a:graphicData uri="http://schemas.openxmlformats.org/drawingml/2006/table">
            <a:tbl>
              <a:tblPr/>
              <a:tblGrid>
                <a:gridCol w="429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0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Starter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0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E17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0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Enterprise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QR attendance check-in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Invoicing &amp; payments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Facility booking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Multiple branches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Camps &amp; programs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Merchandise store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Tournaments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Performance evaluations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Advanced analytics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Financial exports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API access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8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E8EE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 White-label branding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352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4A5A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E17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2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822960" y="640080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tailored per academy — talk to us for current plan rates.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Simple, transparent pricing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57276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academy, per month. Pay annually and save 15%.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2514600" cy="37490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97280" y="239572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2834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AED </a:t>
            </a:r>
            <a:r>
              <a:rPr lang="en-US" sz="34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699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35204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</a:t>
            </a:r>
            <a:endParaRPr lang="en-US" sz="11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886200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35024" y="384962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AED </a:t>
            </a:r>
            <a:r>
              <a:rPr lang="en-US" sz="1050" b="1" dirty="0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650</a:t>
            </a:r>
            <a:r>
              <a:rPr lang="en-US" sz="1050" b="1" dirty="0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050" b="1" dirty="0" err="1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</a:t>
            </a:r>
            <a:r>
              <a:rPr lang="en-US" sz="1050" b="1" dirty="0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b="1" dirty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annually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1097280" y="4343400"/>
            <a:ext cx="1965960" cy="0"/>
          </a:xfrm>
          <a:prstGeom prst="line">
            <a:avLst/>
          </a:prstGeom>
          <a:noFill/>
          <a:ln w="12700">
            <a:solidFill>
              <a:srgbClr val="E4EBF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97280" y="452628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academies getting organised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3520440" y="2148840"/>
            <a:ext cx="2514600" cy="3749040"/>
          </a:xfrm>
          <a:prstGeom prst="roundRect">
            <a:avLst>
              <a:gd name="adj" fmla="val 4364"/>
            </a:avLst>
          </a:prstGeom>
          <a:solidFill>
            <a:srgbClr val="0E1726"/>
          </a:solidFill>
          <a:ln/>
          <a:effectLst>
            <a:outerShdw blurRad="114300" dist="38100" dir="54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206240" y="1938528"/>
            <a:ext cx="114300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</p:sp>
      <p:sp>
        <p:nvSpPr>
          <p:cNvPr id="15" name="Text 12"/>
          <p:cNvSpPr/>
          <p:nvPr/>
        </p:nvSpPr>
        <p:spPr>
          <a:xfrm>
            <a:off x="4206240" y="1938528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0E17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3794760" y="239572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3794760" y="2834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AED </a:t>
            </a: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999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3794760" y="35204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</a:t>
            </a:r>
            <a:endParaRPr lang="en-US" sz="115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886200"/>
            <a:ext cx="182880" cy="18288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032504" y="384962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AED </a:t>
            </a:r>
            <a:r>
              <a:rPr lang="en-US" sz="1050" b="1" dirty="0" smtClean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850/</a:t>
            </a:r>
            <a:r>
              <a:rPr lang="en-US" sz="1050" b="1" dirty="0" err="1" smtClean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</a:t>
            </a:r>
            <a:r>
              <a:rPr lang="en-US" sz="1050" b="1" dirty="0" smtClean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annually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>
            <a:off x="3794760" y="4343400"/>
            <a:ext cx="1965960" cy="0"/>
          </a:xfrm>
          <a:prstGeom prst="line">
            <a:avLst/>
          </a:prstGeom>
          <a:noFill/>
          <a:ln w="12700">
            <a:solidFill>
              <a:srgbClr val="2A3A52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3794760" y="452628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academies, multiple branches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6217920" y="2148840"/>
            <a:ext cx="2514600" cy="37490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6492240" y="239572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6492240" y="2834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AED </a:t>
            </a:r>
            <a:r>
              <a:rPr lang="en-US" sz="34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1,499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6492240" y="35204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</a:t>
            </a:r>
            <a:endParaRPr lang="en-US" sz="1150" dirty="0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3886200"/>
            <a:ext cx="182880" cy="182880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6729984" y="384962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AED </a:t>
            </a:r>
            <a:r>
              <a:rPr lang="en-US" sz="1050" b="1" dirty="0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1,300/</a:t>
            </a:r>
            <a:r>
              <a:rPr lang="en-US" sz="1050" b="1" dirty="0" err="1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</a:t>
            </a:r>
            <a:r>
              <a:rPr lang="en-US" sz="1050" b="1" dirty="0" smtClean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b="1" dirty="0">
                <a:solidFill>
                  <a:srgbClr val="1A8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annually</a:t>
            </a:r>
            <a:endParaRPr lang="en-US" sz="1050" dirty="0"/>
          </a:p>
        </p:txBody>
      </p:sp>
      <p:sp>
        <p:nvSpPr>
          <p:cNvPr id="29" name="Shape 24"/>
          <p:cNvSpPr/>
          <p:nvPr/>
        </p:nvSpPr>
        <p:spPr>
          <a:xfrm>
            <a:off x="6492240" y="4343400"/>
            <a:ext cx="1965960" cy="0"/>
          </a:xfrm>
          <a:prstGeom prst="line">
            <a:avLst/>
          </a:prstGeom>
          <a:noFill/>
          <a:ln w="12700">
            <a:solidFill>
              <a:srgbClr val="E4EBF3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6492240" y="452628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Full-feature, multi-sport operations</a:t>
            </a:r>
            <a:endParaRPr lang="en-US" sz="1200" dirty="0"/>
          </a:p>
        </p:txBody>
      </p:sp>
      <p:sp>
        <p:nvSpPr>
          <p:cNvPr id="31" name="Shape 26"/>
          <p:cNvSpPr/>
          <p:nvPr/>
        </p:nvSpPr>
        <p:spPr>
          <a:xfrm>
            <a:off x="8915400" y="2148840"/>
            <a:ext cx="2514600" cy="37490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32" name="Text 27"/>
          <p:cNvSpPr/>
          <p:nvPr/>
        </p:nvSpPr>
        <p:spPr>
          <a:xfrm>
            <a:off x="9189720" y="239572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1500" dirty="0"/>
          </a:p>
        </p:txBody>
      </p:sp>
      <p:sp>
        <p:nvSpPr>
          <p:cNvPr id="33" name="Text 28"/>
          <p:cNvSpPr/>
          <p:nvPr/>
        </p:nvSpPr>
        <p:spPr>
          <a:xfrm>
            <a:off x="9189720" y="288036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Custom</a:t>
            </a:r>
            <a:endParaRPr lang="en-US" sz="3000" dirty="0"/>
          </a:p>
        </p:txBody>
      </p:sp>
      <p:sp>
        <p:nvSpPr>
          <p:cNvPr id="34" name="Text 29"/>
          <p:cNvSpPr/>
          <p:nvPr/>
        </p:nvSpPr>
        <p:spPr>
          <a:xfrm>
            <a:off x="9189720" y="36118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</a:t>
            </a:r>
            <a:endParaRPr lang="en-US" sz="1200" dirty="0"/>
          </a:p>
        </p:txBody>
      </p:sp>
      <p:sp>
        <p:nvSpPr>
          <p:cNvPr id="35" name="Shape 30"/>
          <p:cNvSpPr/>
          <p:nvPr/>
        </p:nvSpPr>
        <p:spPr>
          <a:xfrm>
            <a:off x="9189720" y="4343400"/>
            <a:ext cx="1965960" cy="0"/>
          </a:xfrm>
          <a:prstGeom prst="line">
            <a:avLst/>
          </a:prstGeom>
          <a:noFill/>
          <a:ln w="12700">
            <a:solidFill>
              <a:srgbClr val="E4EBF3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9189720" y="452628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White-label &amp; API for groups</a:t>
            </a:r>
            <a:endParaRPr lang="en-US" sz="1200" dirty="0"/>
          </a:p>
        </p:txBody>
      </p:sp>
      <p:sp>
        <p:nvSpPr>
          <p:cNvPr id="37" name="Text 32"/>
          <p:cNvSpPr/>
          <p:nvPr/>
        </p:nvSpPr>
        <p:spPr>
          <a:xfrm>
            <a:off x="822960" y="612648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plans include bilingual EN/AR, multi-tenant security, and core ERP. Higher tiers unlock more modules.</a:t>
            </a:r>
            <a:endParaRPr lang="en-US" sz="1100" dirty="0"/>
          </a:p>
        </p:txBody>
      </p:sp>
      <p:sp>
        <p:nvSpPr>
          <p:cNvPr id="38" name="Text 33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ACADEMIXPRO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14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Not another generic SaaS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96596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24712" y="225856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36" y="2450592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4712" y="30449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Region-fit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24712" y="33832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Arabic/English with RTL, AED-first, tuned to how Gulf academies actually operate.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434840" y="196596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36592" y="225856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616" y="2450592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36592" y="30449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End-to-end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36592" y="33832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Trials to financials in one system — no stitching together five tools.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046720" y="196596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48472" y="225856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496" y="2450592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48472" y="30449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Money that flows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348472" y="33832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pay academies directly; academies pay you — both online, both reconciled.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822960" y="411480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124712" y="440740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6736" y="4599432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124712" y="51937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Enterprise-grade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1124712" y="5532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Database-level isolation, MFA, encrypted secrets, entitlement control.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434840" y="411480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736592" y="440740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8616" y="4599432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36592" y="51937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Already live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4736592" y="5532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production at academixpro.ae — not a prototype, a working platform.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8046720" y="411480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blurRad="101600" dist="38100" dir="5400000" algn="bl" rotWithShape="0">
              <a:srgbClr val="1B284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48472" y="4407408"/>
            <a:ext cx="713232" cy="713232"/>
          </a:xfrm>
          <a:prstGeom prst="ellipse">
            <a:avLst/>
          </a:prstGeom>
          <a:solidFill>
            <a:srgbClr val="EAF8F2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0496" y="4599432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48472" y="51937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Installable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8348472" y="5532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A7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PWA today; native iOS &amp; Android apps on the roadmap.</a:t>
            </a:r>
            <a:endParaRPr lang="en-US" sz="1150" dirty="0"/>
          </a:p>
        </p:txBody>
      </p:sp>
      <p:sp>
        <p:nvSpPr>
          <p:cNvPr id="34" name="Text 26"/>
          <p:cNvSpPr/>
          <p:nvPr/>
        </p:nvSpPr>
        <p:spPr>
          <a:xfrm>
            <a:off x="1133856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815</Words>
  <Application>Microsoft Office PowerPoint</Application>
  <PresentationFormat>Widescreen</PresentationFormat>
  <Paragraphs>212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AcademixPro — Sports Academy Management Platform</dc:title>
  <dc:subject>PptxGenJS Presentation</dc:subject>
  <dc:creator>AcademixPro</dc:creator>
  <cp:lastModifiedBy>Ahmed Kotb</cp:lastModifiedBy>
  <cp:revision>2</cp:revision>
  <dcterms:created xsi:type="dcterms:W3CDTF">2026-06-18T06:05:50Z</dcterms:created>
  <dcterms:modified xsi:type="dcterms:W3CDTF">2026-08-13T02:25:59Z</dcterms:modified>
</cp:coreProperties>
</file>